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1.tif>
</file>

<file path=ppt/media/image10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3" name="Shape 11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hape 13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Telemetry still exists for professional use</a:t>
            </a:r>
          </a:p>
          <a:p>
            <a:pPr/>
            <a:r>
              <a:t>Not necessarily “Internet” of things: private communication, or not even communication (data is stored in devices then retrieved)</a:t>
            </a:r>
          </a:p>
          <a:p>
            <a:pPr/>
            <a:r>
              <a:t>Discuss e.g. meteorological data, weather stations, balloons; how much is taken over by satellites</a:t>
            </a:r>
          </a:p>
          <a:p>
            <a:pPr/>
            <a:r>
              <a:t>Many areas are now taken over by new IoT technologies, opening up to “amateurs” too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Shape 1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Would be overwhelmed by mountains of data if we had no tools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7" name="Shape 19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Visualization is not always enough to spot important patterns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4" name="Shape 20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Still, data scientists always try to put their data into an intuitively understandable form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1" name="Shape 21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AI to the help: Machine Learning, Deep Learning finds patterns and actionable information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3" name="Shape 22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Many medical instruments are capable of generating data</a:t>
            </a:r>
          </a:p>
          <a:p>
            <a:pPr/>
            <a:r>
              <a:t>Aggregating such data streams can enable deep analysis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2" name="Shape 23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Information directly from farms can be used for intelligent agriculture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8" name="Shape 23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Discuss the situation of the power metering of the students’ home</a:t>
            </a:r>
          </a:p>
          <a:p>
            <a:pPr/>
            <a:r>
              <a:t>What other utilities could have similar intelligent infrastructure?</a:t>
            </a:r>
          </a:p>
          <a:p>
            <a:pPr/>
            <a:r>
              <a:t>Water?</a:t>
            </a:r>
          </a:p>
          <a:p>
            <a:pPr/>
            <a:r>
              <a:t>Gas?</a:t>
            </a:r>
          </a:p>
          <a:p>
            <a:pPr/>
            <a:r>
              <a:t>Sewage?</a:t>
            </a:r>
          </a:p>
          <a:p>
            <a:pPr/>
            <a:r>
              <a:t>Compare with ISP (Internet Service Provider) infrastructure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3" name="Shape 2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Tell about competing offerings like Google Cloud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0" name="Shape 2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Essays submitted by students should be evaluated for understanding, originality, relevance</a:t>
            </a:r>
          </a:p>
          <a:p>
            <a:pPr/>
            <a:r>
              <a:t>Warn about ethical issues: plagiarism, fabricated data etc.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8" name="Shape 13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Buzzword vs. reality: why is it hyped so relentlessly?</a:t>
            </a:r>
          </a:p>
          <a:p>
            <a:pPr/>
            <a:r>
              <a:t>Corporate vs. amateur IoT: what can be done with Arduino, cheap sensors?</a:t>
            </a:r>
          </a:p>
          <a:p>
            <a:pPr/>
            <a:r>
              <a:t>Solicit examples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3" name="Shape 14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Compare with human-generated data sources: Internet, SNS - how are they different from IoT?</a:t>
            </a:r>
          </a:p>
          <a:p>
            <a:pPr/>
            <a:r>
              <a:t>Trends in IoT: growth, promises, threats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8" name="Shape 14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Assignment: essay about personal experience or interest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7" name="Shape 15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Fitting a regression line to a few data points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Continue discussing common perception of BD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Consider examples from other areas, not just from IoT:</a:t>
            </a:r>
          </a:p>
          <a:p>
            <a:pPr/>
            <a:r>
              <a:t>web browsing records</a:t>
            </a:r>
          </a:p>
          <a:p>
            <a:pPr/>
            <a:r>
              <a:t>Twitter, Facebook posts</a:t>
            </a:r>
          </a:p>
          <a:p>
            <a:pPr/>
            <a:r>
              <a:t>online shopping </a:t>
            </a:r>
          </a:p>
          <a:p>
            <a:pPr/>
            <a:r>
              <a:t>How is Google, Amazon analyzing, extracting, monetizing BD?</a:t>
            </a:r>
          </a:p>
          <a:p>
            <a:pPr/>
            <a:r>
              <a:t>Now: what carries over to IoT?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Motivate thinking about statistical analysis: </a:t>
            </a:r>
          </a:p>
          <a:p>
            <a:pPr/>
            <a:r>
              <a:t>how to put lots of data into a few numbers?</a:t>
            </a:r>
          </a:p>
          <a:p>
            <a:pPr/>
            <a:r>
              <a:t>how to find less obvious trends?</a:t>
            </a:r>
          </a:p>
          <a:p>
            <a:pPr/>
            <a:r>
              <a:t>how to say if a difference is significant or not?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5" name="Shape 1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from different sources or processes mixed together, we want to separate them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/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70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700" y="1270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1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Text Placeholder 4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Text Placeholder 3"/>
          <p:cNvSpPr/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6" name="Picture Placeholder 2"/>
          <p:cNvSpPr/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7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428176" y="6404292"/>
            <a:ext cx="258624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hyperlink" Target="https://commons.wikimedia.org/wiki/File:DARPA_Big_Data.jpg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hyperlink" Target="https://creativecommons.org/licenses/by-sa/4.0/legalcode" TargetMode="Externa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tif"/><Relationship Id="rId4" Type="http://schemas.openxmlformats.org/officeDocument/2006/relationships/hyperlink" Target="https://commons.wikimedia.org/wiki/File:Cda_sur_iris.jpg" TargetMode="Externa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hyperlink" Target="https://creativecommons.org/licenses/by-sa/3.0/legalcode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hyperlink" Target="https://creativecommons.org/licenses/by/2.0/legalcode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hyperlink" Target="https://creativecommons.org/licenses/by-sa/4.0/legalcode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tif"/><Relationship Id="rId4" Type="http://schemas.openxmlformats.org/officeDocument/2006/relationships/hyperlink" Target="https://creativecommons.org/licenses/by-sa/4.0/legalcode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sersc.org/journals/IJSH/vol11_no5_2017/2.pdf" TargetMode="Externa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tif"/><Relationship Id="rId4" Type="http://schemas.openxmlformats.org/officeDocument/2006/relationships/image" Target="../media/image5.tif"/><Relationship Id="rId5" Type="http://schemas.openxmlformats.org/officeDocument/2006/relationships/image" Target="../media/image10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hyperlink" Target="https://commons.wikimedia.org/wiki/File:MITS_Test_Equipment_1973.jpg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le 1"/>
          <p:cNvSpPr txBox="1"/>
          <p:nvPr>
            <p:ph type="ctrTitle"/>
          </p:nvPr>
        </p:nvSpPr>
        <p:spPr>
          <a:xfrm>
            <a:off x="685800" y="2130425"/>
            <a:ext cx="7772400" cy="1010543"/>
          </a:xfrm>
          <a:prstGeom prst="rect">
            <a:avLst/>
          </a:prstGeom>
        </p:spPr>
        <p:txBody>
          <a:bodyPr/>
          <a:lstStyle>
            <a:lvl1pPr defTabSz="493776">
              <a:defRPr sz="3240">
                <a:latin typeface="BankGothic Lt BT"/>
                <a:ea typeface="BankGothic Lt BT"/>
                <a:cs typeface="BankGothic Lt BT"/>
                <a:sym typeface="BankGothic Lt BT"/>
              </a:defRPr>
            </a:lvl1pPr>
          </a:lstStyle>
          <a:p>
            <a:pPr/>
            <a:r>
              <a:t>AI and Machine Learning for IoT Big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Data in the sciences and techn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in the sciences and technology</a:t>
            </a:r>
          </a:p>
        </p:txBody>
      </p:sp>
      <p:pic>
        <p:nvPicPr>
          <p:cNvPr id="153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4380" r="0" b="438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4" name="Image credit: Source=Originally from [http://nl.wikipedia.org nl.wikipedia]; description page is/was [http://nl.wikipedia.org/w/index.php?title=Image%3AKalibratievoorbeeld.gif here]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740663">
              <a:spcBef>
                <a:spcPts val="200"/>
              </a:spcBef>
              <a:defRPr sz="1134"/>
            </a:lvl1pPr>
          </a:lstStyle>
          <a:p>
            <a:pPr/>
            <a:r>
              <a:t>Image credit: Source=Originally from [http://nl.wikipedia.org nl.wikipedia]; description page is/was [http://nl.wikipedia.org/w/index.php?title=Image%3AKalibratievoorbeeld.gif here]</a:t>
            </a:r>
          </a:p>
        </p:txBody>
      </p:sp>
      <p:sp>
        <p:nvSpPr>
          <p:cNvPr id="155" name="Recording instrument readings: temperature vs. time, displacement vs. stress, etc.…"/>
          <p:cNvSpPr txBox="1"/>
          <p:nvPr/>
        </p:nvSpPr>
        <p:spPr>
          <a:xfrm>
            <a:off x="660060" y="5952744"/>
            <a:ext cx="6054884" cy="5659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spcBef>
                <a:spcPts val="300"/>
              </a:spcBef>
              <a:defRPr sz="1400"/>
            </a:pPr>
            <a:r>
              <a:t>Recording instrument readings: temperature vs. time, displacement vs. stress, etc.</a:t>
            </a:r>
          </a:p>
          <a:p>
            <a:pPr>
              <a:spcBef>
                <a:spcPts val="300"/>
              </a:spcBef>
              <a:defRPr sz="1400"/>
            </a:pPr>
            <a:r>
              <a:t>Usually low dimensionality, with well-understood background knowledge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Big Data: first gigabytes, now teraby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Big Data: first gigabytes, now terabytes</a:t>
            </a:r>
          </a:p>
        </p:txBody>
      </p:sp>
      <p:pic>
        <p:nvPicPr>
          <p:cNvPr id="160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6977" t="0" r="6977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1" name="Thousands of data sources, constantly streaming new data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Thousands of data sources, constantly streaming new data</a:t>
            </a:r>
          </a:p>
          <a:p>
            <a:pPr/>
            <a:r>
              <a:t>Would not fit in a single computer, cannot visualize easily, no established domain knowledge available, …</a:t>
            </a:r>
          </a:p>
        </p:txBody>
      </p:sp>
      <p:sp>
        <p:nvSpPr>
          <p:cNvPr id="162" name="• Public Domain…"/>
          <p:cNvSpPr txBox="1"/>
          <p:nvPr/>
        </p:nvSpPr>
        <p:spPr>
          <a:xfrm>
            <a:off x="7394808" y="4403249"/>
            <a:ext cx="1530591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457200" indent="-457200" defTabSz="457200">
              <a:tabLst>
                <a:tab pos="139700" algn="l"/>
                <a:tab pos="457200" algn="l"/>
              </a:tabLst>
              <a:defRPr sz="660">
                <a:solidFill>
                  <a:srgbClr val="0645AD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	•	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Public Domain</a:t>
            </a:r>
            <a:endParaRPr>
              <a:solidFill>
                <a:srgbClr val="3F4040"/>
              </a:solidFill>
            </a:endParaRPr>
          </a:p>
          <a:p>
            <a:pPr marL="457200" indent="-457200" defTabSz="457200">
              <a:tabLst>
                <a:tab pos="139700" algn="l"/>
                <a:tab pos="457200" algn="l"/>
              </a:tabLst>
              <a:defRPr sz="660">
                <a:solidFill>
                  <a:srgbClr val="3F404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	•	File:DARPA Big Data.jpg</a:t>
            </a:r>
          </a:p>
          <a:p>
            <a:pPr marL="457200" indent="-457200" defTabSz="457200">
              <a:tabLst>
                <a:tab pos="139700" algn="l"/>
                <a:tab pos="457200" algn="l"/>
              </a:tabLst>
              <a:defRPr sz="660">
                <a:solidFill>
                  <a:srgbClr val="3F404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	•	Created: 28 January 2013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iscu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Discussion</a:t>
            </a:r>
          </a:p>
        </p:txBody>
      </p:sp>
      <p:sp>
        <p:nvSpPr>
          <p:cNvPr id="167" name="Why Big Data differs qualitatively from “small data”? Is it not just a question of quantity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Big Data differs qualitatively from “small data”? Is it not just a question of quantity?</a:t>
            </a:r>
          </a:p>
          <a:p>
            <a:pPr/>
            <a:r>
              <a:t>Besides IoT, where is Big Data generated?</a:t>
            </a:r>
          </a:p>
          <a:p>
            <a:pPr/>
            <a:r>
              <a:t>Who gets BD (Big Data) from IoT devices? Can you find examples?</a:t>
            </a:r>
          </a:p>
          <a:p>
            <a:pPr/>
            <a:r>
              <a:t>What do you expect from the BD of IoT?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From statistics to AI analy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From statistics to AI analytics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Descriptive statistics: analyze data for features, tren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defRPr sz="1879"/>
            </a:lvl1pPr>
          </a:lstStyle>
          <a:p>
            <a:pPr/>
            <a:r>
              <a:t>Descriptive statistics: analyze data for features, trends</a:t>
            </a:r>
          </a:p>
        </p:txBody>
      </p:sp>
      <p:pic>
        <p:nvPicPr>
          <p:cNvPr id="174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2113" t="0" r="2113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5" name="Image credits: Raymi Castilla (https://commons.wikimedia.org/wiki/File:Boxplot_Europe_heat_flow_vs_Moho_depth.png), https://creativecommons.org/licenses/by-sa/4.0/legalcod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 credits: Raymi Castilla (https://commons.wikimedia.org/wiki/File:Boxplot_Europe_heat_flow_vs_Moho_depth.png),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https://creativecommons.org/licenses/by-sa/4.0/legalcode</a:t>
            </a:r>
          </a:p>
        </p:txBody>
      </p:sp>
      <p:sp>
        <p:nvSpPr>
          <p:cNvPr id="176" name="Data is collected, cleaned, visualized, inspected.…"/>
          <p:cNvSpPr txBox="1"/>
          <p:nvPr/>
        </p:nvSpPr>
        <p:spPr>
          <a:xfrm>
            <a:off x="800522" y="6113779"/>
            <a:ext cx="5022948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Data is collected, cleaned, visualized, inspected.</a:t>
            </a:r>
          </a:p>
          <a:p>
            <a:pPr/>
            <a:r>
              <a:t>Based on fitting observations to probabilistic models.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lustering in statis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Clustering in statistics</a:t>
            </a:r>
          </a:p>
        </p:txBody>
      </p:sp>
      <p:pic>
        <p:nvPicPr>
          <p:cNvPr id="181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3455" t="0" r="3455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82" name="The “IRIS” dataset: two factors allow separation of observations into 3 classes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“IRIS” dataset: two factors allow separation of observations into 3 classes.</a:t>
            </a:r>
          </a:p>
          <a:p>
            <a:pPr/>
            <a:r>
              <a:t>This kind of analysis was usually done interactively and iteratively.</a:t>
            </a:r>
          </a:p>
        </p:txBody>
      </p:sp>
      <p:sp>
        <p:nvSpPr>
          <p:cNvPr id="183" name="• Public Domainview terms…"/>
          <p:cNvSpPr txBox="1"/>
          <p:nvPr/>
        </p:nvSpPr>
        <p:spPr>
          <a:xfrm>
            <a:off x="7290982" y="4373879"/>
            <a:ext cx="1619037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457200" indent="-457200" defTabSz="457200">
              <a:tabLst>
                <a:tab pos="139700" algn="l"/>
                <a:tab pos="457200" algn="l"/>
              </a:tabLst>
              <a:defRPr sz="660">
                <a:solidFill>
                  <a:srgbClr val="0645AD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	•	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Public Domain</a:t>
            </a:r>
            <a:r>
              <a:rPr>
                <a:solidFill>
                  <a:srgbClr val="222222"/>
                </a:solidFill>
              </a:rPr>
              <a:t>view terms</a:t>
            </a:r>
            <a:endParaRPr>
              <a:solidFill>
                <a:srgbClr val="3F4040"/>
              </a:solidFill>
            </a:endParaRPr>
          </a:p>
          <a:p>
            <a:pPr marL="457200" indent="-457200" defTabSz="457200">
              <a:tabLst>
                <a:tab pos="139700" algn="l"/>
                <a:tab pos="457200" algn="l"/>
              </a:tabLst>
              <a:defRPr sz="660">
                <a:solidFill>
                  <a:srgbClr val="3F404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	•	File:Cda sur iris.jpg</a:t>
            </a:r>
          </a:p>
          <a:p>
            <a:pPr marL="457200" indent="-457200" defTabSz="457200">
              <a:tabLst>
                <a:tab pos="139700" algn="l"/>
                <a:tab pos="457200" algn="l"/>
              </a:tabLst>
              <a:defRPr sz="660">
                <a:solidFill>
                  <a:srgbClr val="3F404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	•	Created: 14 December 2006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Data explosion! How to deal with i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 explosion! How to deal with it?</a:t>
            </a:r>
          </a:p>
        </p:txBody>
      </p:sp>
      <p:pic>
        <p:nvPicPr>
          <p:cNvPr id="188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89" name="Image credits: Myworkforwiki (https://commons.wikimedia.org/wiki/File:Hilbert_InfoGrowth.png), „Hilbert InfoGrowth“, https://creativecommons.org/licenses/by-sa/3.0/legalcod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 credits: Myworkforwiki (https://commons.wikimedia.org/wiki/File:Hilbert_InfoGrowth.png), „Hilbert InfoGrowth“,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https://creativecommons.org/licenses/by-sa/3.0/legalcode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Example of “big data”: how to fit into statistic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Example of “big data”: how to fit into statistics?</a:t>
            </a:r>
          </a:p>
        </p:txBody>
      </p:sp>
      <p:pic>
        <p:nvPicPr>
          <p:cNvPr id="194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2858" t="5411" r="2858" b="69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95" name="Image credits: Fernanda B. Viégas (https://commons.wikimedia.org/wiki/File:Viegas-UserActivityonWikipedia.gif), „Viegas-UserActivityonWikipedia“, https://creativecommons.org/licenses/by/2.0/legalcod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05255">
              <a:defRPr sz="1386"/>
            </a:pPr>
            <a:r>
              <a:t> Image credits: Fernanda B. Viégas (https://commons.wikimedia.org/wiki/File:Viegas-UserActivityonWikipedia.gif), „Viegas-UserActivityonWikipedia“,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https://creativecommons.org/licenses/by/2.0/legalcode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One approach: 3D topographic model"/>
          <p:cNvSpPr txBox="1"/>
          <p:nvPr>
            <p:ph type="title"/>
          </p:nvPr>
        </p:nvSpPr>
        <p:spPr>
          <a:xfrm>
            <a:off x="1792288" y="4711700"/>
            <a:ext cx="5486401" cy="493713"/>
          </a:xfrm>
          <a:prstGeom prst="rect">
            <a:avLst/>
          </a:prstGeom>
        </p:spPr>
        <p:txBody>
          <a:bodyPr/>
          <a:lstStyle/>
          <a:p>
            <a:pPr/>
            <a:r>
              <a:t>One approach: 3D topographic model</a:t>
            </a:r>
          </a:p>
        </p:txBody>
      </p:sp>
      <p:pic>
        <p:nvPicPr>
          <p:cNvPr id="200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938" t="0" r="938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01" name="Image credits: Bjoertvedt (https://commons.wikimedia.org/wiki/File:Harvard-Telenor_topographic_3D_model_mobile_calling_patterns_pakistan_IMG_7743_dengue_fever_2013.JPG), https://creativecommons.org/licenses/by-sa/4.0/legalcode"/>
          <p:cNvSpPr txBox="1"/>
          <p:nvPr>
            <p:ph type="body" sz="quarter" idx="1"/>
          </p:nvPr>
        </p:nvSpPr>
        <p:spPr>
          <a:xfrm>
            <a:off x="1792288" y="5138737"/>
            <a:ext cx="5486401" cy="804863"/>
          </a:xfrm>
          <a:prstGeom prst="rect">
            <a:avLst/>
          </a:prstGeom>
        </p:spPr>
        <p:txBody>
          <a:bodyPr/>
          <a:lstStyle/>
          <a:p>
            <a:pPr defTabSz="822959">
              <a:defRPr sz="1260"/>
            </a:pPr>
            <a:r>
              <a:t>Image credits: Bjoertvedt (https://commons.wikimedia.org/wiki/File:Harvard-Telenor_topographic_3D_model_mobile_calling_patterns_pakistan_IMG_7743_dengue_fever_2013.JPG),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https://creativecommons.org/licenses/by-sa/4.0/legalcode</a:t>
            </a:r>
          </a:p>
        </p:txBody>
      </p:sp>
      <p:sp>
        <p:nvSpPr>
          <p:cNvPr id="202" name="3D topographic modellation of the mobile calling patterns in a Pakistani district during the dengue fever outbreak in 2013. Part of a Harvard University - Telenor big data research project. Mobile phone records may predict epidemics of mosquito-borne dengue virus"/>
          <p:cNvSpPr txBox="1"/>
          <p:nvPr/>
        </p:nvSpPr>
        <p:spPr>
          <a:xfrm>
            <a:off x="98339" y="5732779"/>
            <a:ext cx="8947322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3D topographic modellation of the mobile calling patterns in a Pakistani district during the dengue fever outbreak in 2013. Part of a Harvard University - Telenor big data research project. Mobile phone records may predict epidemics of mosquito-borne dengue virus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Biggest challenge: human analysis can’t keep u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Biggest challenge: human analysis can’t keep up</a:t>
            </a:r>
          </a:p>
        </p:txBody>
      </p:sp>
      <p:pic>
        <p:nvPicPr>
          <p:cNvPr id="207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31790" r="665" b="16455"/>
          <a:stretch>
            <a:fillRect/>
          </a:stretch>
        </p:blipFill>
        <p:spPr>
          <a:xfrm>
            <a:off x="1828800" y="612775"/>
            <a:ext cx="5449889" cy="4114800"/>
          </a:xfrm>
          <a:prstGeom prst="rect">
            <a:avLst/>
          </a:prstGeom>
        </p:spPr>
      </p:pic>
      <p:sp>
        <p:nvSpPr>
          <p:cNvPr id="208" name="Image credits: François-Dominique (https://commons.wikimedia.org/wiki/File:Mldemos3.png), https://creativecommons.org/licenses/by-sa/4.0/legalcod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 credits: François-Dominique (https://commons.wikimedia.org/wiki/File:Mldemos3.png),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https://creativecommons.org/licenses/by-sa/4.0/legalcode</a:t>
            </a:r>
          </a:p>
        </p:txBody>
      </p:sp>
      <p:sp>
        <p:nvSpPr>
          <p:cNvPr id="209" name="Classifiers, predictors, cluster detectors, anomaly detectors…"/>
          <p:cNvSpPr txBox="1"/>
          <p:nvPr/>
        </p:nvSpPr>
        <p:spPr>
          <a:xfrm>
            <a:off x="483022" y="6101079"/>
            <a:ext cx="5826062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Classifiers, predictors, cluster detectors, anomaly detectors</a:t>
            </a:r>
          </a:p>
          <a:p>
            <a:pPr/>
            <a:r>
              <a:t>created (hopefully!…) automatically, without human guidance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Outline of the Cour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Outline of the Course</a:t>
            </a:r>
          </a:p>
        </p:txBody>
      </p:sp>
      <p:sp>
        <p:nvSpPr>
          <p:cNvPr id="118" name="Introduction: Background of IoT, Big Data, AI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Introduction: Background of IoT, Big Data, AI</a:t>
            </a:r>
          </a:p>
          <a:p>
            <a:pPr/>
            <a:r>
              <a:t>Collect, analyze data from IoT on a large scale</a:t>
            </a:r>
          </a:p>
          <a:p>
            <a:pPr/>
            <a:r>
              <a:t>Elements and practice of statistics</a:t>
            </a:r>
          </a:p>
          <a:p>
            <a:pPr/>
            <a:r>
              <a:t>AI methods for data science</a:t>
            </a:r>
          </a:p>
          <a:p>
            <a:pPr/>
            <a:r>
              <a:t>Practical usage of AI for Big Data from IoT</a:t>
            </a:r>
          </a:p>
          <a:p>
            <a:pPr/>
            <a:r>
              <a:t>Getting further with AI: internal workings</a:t>
            </a:r>
          </a:p>
          <a:p>
            <a:pPr/>
            <a:r>
              <a:t>Moving into the real world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Discu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Discussion</a:t>
            </a:r>
          </a:p>
        </p:txBody>
      </p:sp>
      <p:sp>
        <p:nvSpPr>
          <p:cNvPr id="214" name="What do we want from AI (Artificial Intelligence) for BD (Big Data) analytics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 we want from AI (Artificial Intelligence) for BD (Big Data) analytics?</a:t>
            </a:r>
          </a:p>
          <a:p>
            <a:pPr/>
            <a:r>
              <a:t>Why classical statistics has limitations in dealing with BD?</a:t>
            </a:r>
          </a:p>
          <a:p>
            <a:pPr/>
            <a:r>
              <a:t>What other applications of AI are around us?</a:t>
            </a:r>
          </a:p>
          <a:p>
            <a:pPr/>
            <a:r>
              <a:t>What are the social, economical, and ethical implications of AI?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Motivations and use ca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Motivations and use cases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IoT + BD in Healthca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IoT + BD in Healthcare</a:t>
            </a:r>
          </a:p>
        </p:txBody>
      </p:sp>
      <p:sp>
        <p:nvSpPr>
          <p:cNvPr id="219" name="Asthmapolis (…) is on a mission to hack your inhaler. The startup has designed snap-on, Bluetooth-enabled sensors that track how often people are using their inhalers (along with location and time-of-day), along with analytics and mobile apps for iOS and Android to help them visualize and understand their triggers and trends while receiving personalized feedback."/>
          <p:cNvSpPr txBox="1"/>
          <p:nvPr>
            <p:ph type="body" sz="half" idx="1"/>
          </p:nvPr>
        </p:nvSpPr>
        <p:spPr>
          <a:xfrm>
            <a:off x="457200" y="1535112"/>
            <a:ext cx="8034288" cy="2140695"/>
          </a:xfrm>
          <a:prstGeom prst="rect">
            <a:avLst/>
          </a:prstGeom>
        </p:spPr>
        <p:txBody>
          <a:bodyPr/>
          <a:lstStyle>
            <a:lvl1pPr defTabSz="859536">
              <a:defRPr sz="2256"/>
            </a:lvl1pPr>
          </a:lstStyle>
          <a:p>
            <a:pPr/>
            <a:r>
              <a:t>Asthmapolis (…) is on a mission to hack your inhaler. The startup has designed snap-on, Bluetooth-enabled sensors that track how often people are using their inhalers (along with location and time-of-day), along with analytics and mobile apps for iOS and Android to help them visualize and understand their triggers and trends while receiving personalized feedback.</a:t>
            </a:r>
          </a:p>
        </p:txBody>
      </p:sp>
      <p:sp>
        <p:nvSpPr>
          <p:cNvPr id="220" name="… early studies found that this access to realtime data was able to reduce the number of people with uncontrolled asthma (or those not regularly using inhalers) by 50 percent."/>
          <p:cNvSpPr txBox="1"/>
          <p:nvPr/>
        </p:nvSpPr>
        <p:spPr>
          <a:xfrm>
            <a:off x="457200" y="3884612"/>
            <a:ext cx="8034288" cy="1246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>
              <a:spcBef>
                <a:spcPts val="500"/>
              </a:spcBef>
              <a:defRPr b="1" sz="2400"/>
            </a:pPr>
            <a:r>
              <a:t>… early studies found that this access to realtime data was able to </a:t>
            </a:r>
            <a:r>
              <a:rPr>
                <a:solidFill>
                  <a:srgbClr val="FF2600"/>
                </a:solidFill>
              </a:rPr>
              <a:t>reduce the number of people with uncontrolled asthma (or those not regularly using inhalers) by 50 percent.</a:t>
            </a:r>
          </a:p>
        </p:txBody>
      </p:sp>
      <p:sp>
        <p:nvSpPr>
          <p:cNvPr id="221" name="https://techcrunch.com/2013/04/05/asthmapolis-wants-to-hack-the-inhaler-and-help-26-million-americans-better-track-and-manage-their-asthma/"/>
          <p:cNvSpPr txBox="1"/>
          <p:nvPr/>
        </p:nvSpPr>
        <p:spPr>
          <a:xfrm>
            <a:off x="696058" y="5643879"/>
            <a:ext cx="7751885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https://techcrunch.com/2013/04/05/asthmapolis-wants-to-hack-the-inhaler-and-help-26-million-americans-better-track-and-manage-their-asthma/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nt disease detection and prediction"/>
          <p:cNvSpPr txBox="1"/>
          <p:nvPr>
            <p:ph type="title"/>
          </p:nvPr>
        </p:nvSpPr>
        <p:spPr>
          <a:xfrm>
            <a:off x="1785888" y="4876800"/>
            <a:ext cx="5486401" cy="566738"/>
          </a:xfrm>
          <a:prstGeom prst="rect">
            <a:avLst/>
          </a:prstGeom>
        </p:spPr>
        <p:txBody>
          <a:bodyPr/>
          <a:lstStyle/>
          <a:p>
            <a:pPr/>
            <a:r>
              <a:t>Plant disease detection and prediction</a:t>
            </a:r>
          </a:p>
        </p:txBody>
      </p:sp>
      <p:pic>
        <p:nvPicPr>
          <p:cNvPr id="226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1326" t="8695" r="53749" b="54805"/>
          <a:stretch>
            <a:fillRect/>
          </a:stretch>
        </p:blipFill>
        <p:spPr>
          <a:xfrm>
            <a:off x="1938288" y="1180190"/>
            <a:ext cx="5181701" cy="1788048"/>
          </a:xfrm>
          <a:prstGeom prst="rect">
            <a:avLst/>
          </a:prstGeom>
        </p:spPr>
      </p:pic>
      <p:sp>
        <p:nvSpPr>
          <p:cNvPr id="227" name="Date palms in Algeria are threatened by the “white scale” pest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Date palms in Algeria are threatened by the “white scale” pest.</a:t>
            </a:r>
          </a:p>
          <a:p>
            <a:pPr/>
            <a:r>
              <a:t>Image classification with AI detects infections, IoT sensor data helps analyze environmental conditions promoting infections.</a:t>
            </a:r>
          </a:p>
        </p:txBody>
      </p:sp>
      <p:pic>
        <p:nvPicPr>
          <p:cNvPr id="228" name="Picture Placeholder 2" descr="Picture Placeholder 2"/>
          <p:cNvPicPr>
            <a:picLocks noChangeAspect="1"/>
          </p:cNvPicPr>
          <p:nvPr/>
        </p:nvPicPr>
        <p:blipFill>
          <a:blip r:embed="rId3">
            <a:extLst/>
          </a:blip>
          <a:srcRect l="54489" t="8505" r="1689" b="53932"/>
          <a:stretch>
            <a:fillRect/>
          </a:stretch>
        </p:blipFill>
        <p:spPr>
          <a:xfrm>
            <a:off x="1945432" y="2981862"/>
            <a:ext cx="5167347" cy="1881161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IoT + BD in Agriculture"/>
          <p:cNvSpPr txBox="1"/>
          <p:nvPr/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defRPr sz="4400"/>
            </a:lvl1pPr>
          </a:lstStyle>
          <a:p>
            <a:pPr/>
            <a:r>
              <a:t>IoT + BD in Agriculture</a:t>
            </a:r>
          </a:p>
        </p:txBody>
      </p:sp>
      <p:sp>
        <p:nvSpPr>
          <p:cNvPr id="230" name="Tech4Dev 2018 Lausanne…"/>
          <p:cNvSpPr txBox="1"/>
          <p:nvPr/>
        </p:nvSpPr>
        <p:spPr>
          <a:xfrm>
            <a:off x="146996" y="6107429"/>
            <a:ext cx="5319408" cy="751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just" defTabSz="449580">
              <a:defRPr sz="1100">
                <a:uFill>
                  <a:solidFill>
                    <a:srgbClr val="000000"/>
                  </a:solidFill>
                </a:uFill>
              </a:defRPr>
            </a:pPr>
            <a:r>
              <a:t>Tech4Dev 2018 Lausanne</a:t>
            </a:r>
          </a:p>
          <a:p>
            <a:pPr algn="just" defTabSz="449580">
              <a:defRPr sz="1100">
                <a:uFill>
                  <a:solidFill>
                    <a:srgbClr val="000000"/>
                  </a:solidFill>
                </a:uFill>
              </a:defRPr>
            </a:pPr>
            <a:r>
              <a:rPr b="1" sz="12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IoT and AI Methods for Plant Disease Detection in Developing Countries </a:t>
            </a:r>
            <a:endParaRPr b="1" sz="1200">
              <a:solidFill>
                <a:srgbClr val="4C4C4C"/>
              </a:solidFill>
              <a:uFill>
                <a:solidFill>
                  <a:srgbClr val="4C4C4C"/>
                </a:solidFill>
              </a:u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 defTabSz="449580">
              <a:defRPr sz="1100">
                <a:uFill>
                  <a:solidFill>
                    <a:srgbClr val="000000"/>
                  </a:solidFill>
                </a:uFill>
              </a:defRPr>
            </a:pPr>
            <a:r>
              <a:rPr b="1"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Sandor Markon</a:t>
            </a:r>
            <a:r>
              <a:rPr b="1" baseline="31999"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b="1"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,  </a:t>
            </a:r>
            <a:r>
              <a:rPr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Hadjer </a:t>
            </a:r>
            <a:r>
              <a:rPr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Hamaidi</a:t>
            </a:r>
            <a:r>
              <a:rPr b="1" baseline="31999"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, Tun Tun</a:t>
            </a:r>
            <a:r>
              <a:t> </a:t>
            </a:r>
            <a:r>
              <a:rPr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Win</a:t>
            </a:r>
            <a:r>
              <a:rPr b="1" baseline="31999"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Ronald </a:t>
            </a:r>
            <a:r>
              <a:rPr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Criollo</a:t>
            </a:r>
            <a:r>
              <a:rPr b="1" baseline="31999"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,  Ryo Ohtera</a:t>
            </a:r>
            <a:r>
              <a:rPr b="1" baseline="31999"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Marco </a:t>
            </a:r>
            <a:r>
              <a:rPr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Zennaro</a:t>
            </a:r>
            <a:r>
              <a:rPr b="1" baseline="31999" sz="1000">
                <a:solidFill>
                  <a:srgbClr val="4C4C4C"/>
                </a:solidFill>
                <a:uFill>
                  <a:solidFill>
                    <a:srgbClr val="4C4C4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rPr>
              <a:t>1,3</a:t>
            </a:r>
            <a:endParaRPr b="1" sz="1000">
              <a:solidFill>
                <a:srgbClr val="4472C4"/>
              </a:solidFill>
              <a:uFill>
                <a:solidFill>
                  <a:srgbClr val="4472C4"/>
                </a:solidFill>
              </a:u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IoT + BD in Electricity Distrib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IoT + BD in Electricity Distribution</a:t>
            </a:r>
          </a:p>
        </p:txBody>
      </p:sp>
      <p:sp>
        <p:nvSpPr>
          <p:cNvPr id="235" name="Advanced metering infrastructure (AMI):…"/>
          <p:cNvSpPr txBox="1"/>
          <p:nvPr>
            <p:ph type="body" sz="half" idx="1"/>
          </p:nvPr>
        </p:nvSpPr>
        <p:spPr>
          <a:xfrm>
            <a:off x="457200" y="1535112"/>
            <a:ext cx="8034288" cy="2762053"/>
          </a:xfrm>
          <a:prstGeom prst="rect">
            <a:avLst/>
          </a:prstGeom>
        </p:spPr>
        <p:txBody>
          <a:bodyPr/>
          <a:lstStyle/>
          <a:p>
            <a:pPr/>
            <a:r>
              <a:t>Advanced metering infrastructure (AMI):</a:t>
            </a:r>
          </a:p>
          <a:p>
            <a:pPr lvl="1"/>
            <a:r>
              <a:t>essential for Smart Grids</a:t>
            </a:r>
          </a:p>
          <a:p>
            <a:pPr lvl="1"/>
            <a:r>
              <a:t>not only billing but system monitoring, outage detection</a:t>
            </a:r>
          </a:p>
          <a:p>
            <a:pPr lvl="1"/>
            <a:r>
              <a:t>real time analytics with Stream Computing</a:t>
            </a:r>
          </a:p>
        </p:txBody>
      </p:sp>
      <p:sp>
        <p:nvSpPr>
          <p:cNvPr id="236" name="Big Data Analytics for Distribution System Monitoring in Smart Grid…"/>
          <p:cNvSpPr txBox="1"/>
          <p:nvPr/>
        </p:nvSpPr>
        <p:spPr>
          <a:xfrm>
            <a:off x="598401" y="5275579"/>
            <a:ext cx="7751886" cy="1209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Big Data Analytics for Distribution System Monitoring in Smart Grid </a:t>
            </a:r>
          </a:p>
          <a:p>
            <a:pPr/>
            <a:r>
              <a:t>Shibily Joseph* and Jasmin E A </a:t>
            </a:r>
          </a:p>
          <a:p>
            <a:pPr/>
            <a:r>
              <a:t>Government Engineering College, Thrissur, Kerala, India </a:t>
            </a:r>
          </a:p>
          <a:p>
            <a:pP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http://www.sersc.org/journals/IJSH/vol11_no5_2017/2.pdf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tate of art too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State of art tools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Many Open Source and commercial offering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algn="l">
              <a:defRPr b="1" sz="2000"/>
            </a:pPr>
            <a:r>
              <a:t>Many Open Source and commercial offerings</a:t>
            </a:r>
          </a:p>
        </p:txBody>
      </p:sp>
      <p:pic>
        <p:nvPicPr>
          <p:cNvPr id="243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581186" y="957055"/>
            <a:ext cx="2422870" cy="612185"/>
          </a:xfrm>
          <a:prstGeom prst="rect">
            <a:avLst/>
          </a:prstGeom>
        </p:spPr>
      </p:pic>
      <p:sp>
        <p:nvSpPr>
          <p:cNvPr id="244" name="IBM, Google, Amazon, 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IBM, Google, Amazon, …</a:t>
            </a:r>
          </a:p>
        </p:txBody>
      </p:sp>
      <p:pic>
        <p:nvPicPr>
          <p:cNvPr id="245" name="Picture Placeholder 2" descr="Picture Placeholder 2"/>
          <p:cNvPicPr>
            <a:picLocks noChangeAspect="1"/>
          </p:cNvPicPr>
          <p:nvPr/>
        </p:nvPicPr>
        <p:blipFill>
          <a:blip r:embed="rId4">
            <a:extLst/>
          </a:blip>
          <a:srcRect l="0" t="0" r="0" b="0"/>
          <a:stretch>
            <a:fillRect/>
          </a:stretch>
        </p:blipFill>
        <p:spPr>
          <a:xfrm>
            <a:off x="2414587" y="1485759"/>
            <a:ext cx="2457867" cy="1307376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Handle huge amounts of data"/>
          <p:cNvSpPr txBox="1"/>
          <p:nvPr/>
        </p:nvSpPr>
        <p:spPr>
          <a:xfrm>
            <a:off x="4078711" y="1077634"/>
            <a:ext cx="284667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Handle huge amounts of data</a:t>
            </a:r>
          </a:p>
        </p:txBody>
      </p:sp>
      <p:sp>
        <p:nvSpPr>
          <p:cNvPr id="247" name="Create distributed process flows"/>
          <p:cNvSpPr txBox="1"/>
          <p:nvPr/>
        </p:nvSpPr>
        <p:spPr>
          <a:xfrm>
            <a:off x="4815311" y="1763434"/>
            <a:ext cx="3081633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Create distributed process flows</a:t>
            </a:r>
          </a:p>
        </p:txBody>
      </p:sp>
      <p:sp>
        <p:nvSpPr>
          <p:cNvPr id="248" name="We will do it with PySpark"/>
          <p:cNvSpPr txBox="1"/>
          <p:nvPr/>
        </p:nvSpPr>
        <p:spPr>
          <a:xfrm>
            <a:off x="4967711" y="2449234"/>
            <a:ext cx="2543620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We will do it with </a:t>
            </a:r>
            <a:r>
              <a:rPr b="1" i="1"/>
              <a:t>PySpark</a:t>
            </a:r>
          </a:p>
        </p:txBody>
      </p:sp>
      <p:sp>
        <p:nvSpPr>
          <p:cNvPr id="249" name="Spatio-temporal analysis with Thunder"/>
          <p:cNvSpPr txBox="1"/>
          <p:nvPr/>
        </p:nvSpPr>
        <p:spPr>
          <a:xfrm>
            <a:off x="3533287" y="2939117"/>
            <a:ext cx="3681373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Spatio-temporal analysis with Thunder</a:t>
            </a:r>
          </a:p>
        </p:txBody>
      </p:sp>
      <p:pic>
        <p:nvPicPr>
          <p:cNvPr id="250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45372" y="3310863"/>
            <a:ext cx="1420129" cy="1210337"/>
          </a:xfrm>
          <a:prstGeom prst="rect">
            <a:avLst/>
          </a:prstGeom>
          <a:ln w="12700">
            <a:miter lim="400000"/>
          </a:ln>
        </p:spPr>
      </p:pic>
      <p:sp>
        <p:nvSpPr>
          <p:cNvPr id="251" name="Deep Learning with TensorFlow"/>
          <p:cNvSpPr txBox="1"/>
          <p:nvPr/>
        </p:nvSpPr>
        <p:spPr>
          <a:xfrm>
            <a:off x="3661359" y="4114800"/>
            <a:ext cx="3014438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Deep Learning with TensorFlow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opics for further stud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Topics for further study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elf-study assign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Self-study assignment</a:t>
            </a:r>
          </a:p>
        </p:txBody>
      </p:sp>
      <p:sp>
        <p:nvSpPr>
          <p:cNvPr id="258" name="Find examples of IoT application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Find examples of IoT applications</a:t>
            </a:r>
          </a:p>
          <a:p>
            <a:pPr/>
            <a:r>
              <a:t>Select one that is close to you personally</a:t>
            </a:r>
          </a:p>
          <a:p>
            <a:pPr/>
            <a:r>
              <a:t>What data is going to be generated?</a:t>
            </a:r>
          </a:p>
          <a:p>
            <a:pPr/>
            <a:r>
              <a:t>What would be great to discover from it?</a:t>
            </a:r>
          </a:p>
          <a:p>
            <a:pPr/>
            <a:r>
              <a:t>What is the approach if it were “small data”?</a:t>
            </a:r>
          </a:p>
          <a:p>
            <a:pPr/>
            <a:r>
              <a:t>Can you find tools, frameworks?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Lecture 1: 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Lecture 1: Introduction</a:t>
            </a:r>
          </a:p>
        </p:txBody>
      </p:sp>
      <p:sp>
        <p:nvSpPr>
          <p:cNvPr id="121" name="Outline of the cours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Outline of the course</a:t>
            </a:r>
          </a:p>
          <a:p>
            <a:pPr/>
            <a:r>
              <a:t>From telemetry to IoT</a:t>
            </a:r>
          </a:p>
          <a:p>
            <a:pPr/>
            <a:r>
              <a:t>From data to Big Data</a:t>
            </a:r>
          </a:p>
          <a:p>
            <a:pPr/>
            <a:r>
              <a:t>From statistics to AI analytics</a:t>
            </a:r>
          </a:p>
          <a:p>
            <a:pPr/>
            <a:r>
              <a:t>Motivations and use cases</a:t>
            </a:r>
          </a:p>
          <a:p>
            <a:pPr/>
            <a:r>
              <a:t>State of art in frameworks, tools, services</a:t>
            </a:r>
          </a:p>
          <a:p>
            <a:pPr/>
            <a:r>
              <a:t>Topics for study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rom telemetry to Io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From telemetry to IoT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lemetry: private communication when justifi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Telemetry: private communication when justified</a:t>
            </a:r>
          </a:p>
        </p:txBody>
      </p:sp>
      <p:pic>
        <p:nvPicPr>
          <p:cNvPr id="126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37494" r="0" b="623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7" name="Typical uses: collecting field data for power distribution, meteorology, military, plants, geology, biology, …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Typical uses: collecting field data for power distribution, meteorology, military, plants, geology, biology, …</a:t>
            </a:r>
          </a:p>
          <a:p>
            <a:pPr/>
            <a:r>
              <a:t>Communication on dedicated lines, dedicated radio spectrum, microwave</a:t>
            </a:r>
          </a:p>
        </p:txBody>
      </p:sp>
      <p:sp>
        <p:nvSpPr>
          <p:cNvPr id="128" name="Case-by-case systems, different across domains, no unification"/>
          <p:cNvSpPr txBox="1"/>
          <p:nvPr/>
        </p:nvSpPr>
        <p:spPr>
          <a:xfrm>
            <a:off x="486756" y="6104254"/>
            <a:ext cx="586758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Case-by-case systems, different across domains, no unification</a:t>
            </a:r>
          </a:p>
        </p:txBody>
      </p:sp>
      <p:sp>
        <p:nvSpPr>
          <p:cNvPr id="129" name="• Public Domainview terms…"/>
          <p:cNvSpPr txBox="1"/>
          <p:nvPr/>
        </p:nvSpPr>
        <p:spPr>
          <a:xfrm>
            <a:off x="7319034" y="4450079"/>
            <a:ext cx="1686690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457200" indent="-457200" defTabSz="457200">
              <a:tabLst>
                <a:tab pos="139700" algn="l"/>
                <a:tab pos="457200" algn="l"/>
              </a:tabLst>
              <a:defRPr sz="560">
                <a:solidFill>
                  <a:srgbClr val="0B008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	•	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Public Domain</a:t>
            </a:r>
            <a:r>
              <a:rPr>
                <a:solidFill>
                  <a:srgbClr val="222222"/>
                </a:solidFill>
              </a:rPr>
              <a:t>view terms</a:t>
            </a:r>
            <a:endParaRPr>
              <a:solidFill>
                <a:srgbClr val="3F4040"/>
              </a:solidFill>
            </a:endParaRPr>
          </a:p>
          <a:p>
            <a:pPr marL="457200" indent="-457200" defTabSz="457200">
              <a:tabLst>
                <a:tab pos="139700" algn="l"/>
                <a:tab pos="457200" algn="l"/>
              </a:tabLst>
              <a:defRPr sz="560">
                <a:solidFill>
                  <a:srgbClr val="3F404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	•	File:MITS Test Equipment 1973.jpg</a:t>
            </a:r>
          </a:p>
          <a:p>
            <a:pPr marL="457200" indent="-457200" defTabSz="457200">
              <a:tabLst>
                <a:tab pos="139700" algn="l"/>
                <a:tab pos="457200" algn="l"/>
              </a:tabLst>
              <a:defRPr sz="560">
                <a:solidFill>
                  <a:srgbClr val="3F404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	•	Created: 1 June 1973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Internet of Things: connected devices everywhe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Internet of Things: connected devices everywhere</a:t>
            </a:r>
          </a:p>
        </p:txBody>
      </p:sp>
      <p:pic>
        <p:nvPicPr>
          <p:cNvPr id="134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5" name="Image credits: By Wilgengebroed on Flickr [CC BY 2.0 (http://creativecommons.org/licenses/by/2.0)], via Wikimedia Common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 credits: By Wilgengebroed on Flickr [CC BY 2.0 (http://creativecommons.org/licenses/by/2.0)], via Wikimedia Commons</a:t>
            </a:r>
          </a:p>
        </p:txBody>
      </p:sp>
      <p:sp>
        <p:nvSpPr>
          <p:cNvPr id="136" name="Fiber and mobile network connectivity brings free communication access…"/>
          <p:cNvSpPr txBox="1"/>
          <p:nvPr/>
        </p:nvSpPr>
        <p:spPr>
          <a:xfrm>
            <a:off x="550256" y="5939154"/>
            <a:ext cx="6921065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Fiber and mobile network connectivity brings free communication access</a:t>
            </a:r>
          </a:p>
          <a:p>
            <a:pPr/>
            <a:r>
              <a:t>Low-cost sensors allow easy entry, quick expansion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haracteristics of Io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Characteristics of IoT</a:t>
            </a:r>
          </a:p>
        </p:txBody>
      </p:sp>
      <p:sp>
        <p:nvSpPr>
          <p:cNvPr id="141" name="Information is generated without human interven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Information is generated without human intervention</a:t>
            </a:r>
          </a:p>
          <a:p>
            <a:pPr/>
            <a:r>
              <a:t>Huge variety: from low-dimensional low-speed sensory data to streaming images</a:t>
            </a:r>
          </a:p>
          <a:p>
            <a:pPr/>
            <a:r>
              <a:t>All fields: agriculture, technology, commerce, …</a:t>
            </a:r>
          </a:p>
          <a:p>
            <a:pPr/>
            <a:r>
              <a:t>Usually spatially distributed sources</a:t>
            </a:r>
          </a:p>
          <a:p>
            <a:pPr/>
            <a:r>
              <a:t>Usually inherent noise, interruptions, missing values, temporal instabilities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Discu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Discussion</a:t>
            </a:r>
          </a:p>
        </p:txBody>
      </p:sp>
      <p:sp>
        <p:nvSpPr>
          <p:cNvPr id="146" name="What are the roots of the IoT revolution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are the roots of the IoT revolution?</a:t>
            </a:r>
          </a:p>
          <a:p>
            <a:pPr/>
            <a:r>
              <a:t>Why now? What happened recently to start it?</a:t>
            </a:r>
          </a:p>
          <a:p>
            <a:pPr/>
            <a:r>
              <a:t>Where do we see it happening? Do you know IoT around you?</a:t>
            </a:r>
          </a:p>
          <a:p>
            <a:pPr/>
            <a:r>
              <a:t>What are the trends? What comes next?</a:t>
            </a:r>
          </a:p>
          <a:p>
            <a:pPr/>
            <a:r>
              <a:t>What does it mean to you?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From data to Big Da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From data to Big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